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74"/>
  </p:handoutMasterIdLst>
  <p:sldIdLst>
    <p:sldId id="337" r:id="rId2"/>
    <p:sldId id="257" r:id="rId3"/>
    <p:sldId id="258" r:id="rId4"/>
    <p:sldId id="292" r:id="rId5"/>
    <p:sldId id="293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3" r:id="rId19"/>
    <p:sldId id="314" r:id="rId20"/>
    <p:sldId id="315" r:id="rId21"/>
    <p:sldId id="316" r:id="rId22"/>
    <p:sldId id="344" r:id="rId23"/>
    <p:sldId id="259" r:id="rId24"/>
    <p:sldId id="321" r:id="rId25"/>
    <p:sldId id="323" r:id="rId26"/>
    <p:sldId id="339" r:id="rId27"/>
    <p:sldId id="340" r:id="rId28"/>
    <p:sldId id="260" r:id="rId29"/>
    <p:sldId id="319" r:id="rId30"/>
    <p:sldId id="320" r:id="rId31"/>
    <p:sldId id="261" r:id="rId32"/>
    <p:sldId id="269" r:id="rId33"/>
    <p:sldId id="270" r:id="rId34"/>
    <p:sldId id="271" r:id="rId35"/>
    <p:sldId id="272" r:id="rId36"/>
    <p:sldId id="273" r:id="rId37"/>
    <p:sldId id="263" r:id="rId38"/>
    <p:sldId id="274" r:id="rId39"/>
    <p:sldId id="275" r:id="rId40"/>
    <p:sldId id="276" r:id="rId41"/>
    <p:sldId id="277" r:id="rId42"/>
    <p:sldId id="279" r:id="rId43"/>
    <p:sldId id="280" r:id="rId44"/>
    <p:sldId id="281" r:id="rId45"/>
    <p:sldId id="282" r:id="rId46"/>
    <p:sldId id="283" r:id="rId47"/>
    <p:sldId id="289" r:id="rId48"/>
    <p:sldId id="284" r:id="rId49"/>
    <p:sldId id="285" r:id="rId50"/>
    <p:sldId id="286" r:id="rId51"/>
    <p:sldId id="287" r:id="rId52"/>
    <p:sldId id="288" r:id="rId53"/>
    <p:sldId id="335" r:id="rId54"/>
    <p:sldId id="336" r:id="rId55"/>
    <p:sldId id="266" r:id="rId56"/>
    <p:sldId id="338" r:id="rId57"/>
    <p:sldId id="326" r:id="rId58"/>
    <p:sldId id="268" r:id="rId59"/>
    <p:sldId id="341" r:id="rId60"/>
    <p:sldId id="331" r:id="rId61"/>
    <p:sldId id="333" r:id="rId62"/>
    <p:sldId id="324" r:id="rId63"/>
    <p:sldId id="327" r:id="rId64"/>
    <p:sldId id="328" r:id="rId65"/>
    <p:sldId id="329" r:id="rId66"/>
    <p:sldId id="325" r:id="rId67"/>
    <p:sldId id="345" r:id="rId68"/>
    <p:sldId id="346" r:id="rId69"/>
    <p:sldId id="347" r:id="rId70"/>
    <p:sldId id="348" r:id="rId71"/>
    <p:sldId id="349" r:id="rId72"/>
    <p:sldId id="342" r:id="rId7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D1B51-DCD1-44B0-8C4E-A7860F9FBD20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826DB-A056-4A17-A84B-9CAE67CD9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83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5A6C0-7035-4130-AA21-98D687E6F873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1BAF4-7932-4745-BA82-A8F9D8644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5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3A5F2-29C8-47A6-991B-FD64CA26C604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DDD06-6C92-4931-8320-6FA81E9FA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90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44B1D-DD1D-4405-98C0-882C305CE938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C98E8-D1A3-4A32-8597-B6CB55784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3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AA1F8-DB68-436F-BD87-48477501D27A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32E5C-C5E3-4B12-93B0-B71D63A34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5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0F1F8-C0AF-480D-922E-646A4E96601C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70215-9707-473E-8210-F4F40CFFA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6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9B80-1374-4DAD-B195-BD5EC8180183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19250-E700-46C9-A612-B7060988A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29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F89CF-B986-44B0-B63D-130FF10B70A6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A8A1-3DDC-47BB-9C4C-FD30B81F6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9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5245C-8D88-4173-A3DF-5BDFB93C52AC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3F5C3-3864-4BC1-AAC3-AFD2A1EBE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8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05463-46C5-411A-B5CB-10FDF1BC95B2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C94E6-E993-4E82-A00A-950DE5DF72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90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0D83-7F2C-485F-9048-D01165AFEB3B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24D54-39EC-4A6B-9C9B-1135F0254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45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A32DE-09E2-4286-B6DF-6A6670F3D01A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ADB16-E546-49B5-ABD4-D77AD06A5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4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31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885A23-AEFC-4E7C-9F40-7C7BF960F933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BF18A8-ABA7-46D4-80E2-FEA00B513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6" r:id="rId9"/>
    <p:sldLayoutId id="2147483783" r:id="rId10"/>
    <p:sldLayoutId id="21474837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2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7950" y="1125538"/>
            <a:ext cx="8785225" cy="147002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Украина 2014</a:t>
            </a:r>
          </a:p>
          <a:p>
            <a:pPr>
              <a:defRPr/>
            </a:pPr>
            <a:r>
              <a:rPr lang="ru-RU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Нарушения фундаментальных прав и свобод</a:t>
            </a:r>
            <a:endParaRPr lang="ru-RU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23850" y="5933069"/>
            <a:ext cx="84963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74" y="6129303"/>
            <a:ext cx="12954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60232" y="6070505"/>
            <a:ext cx="2376264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www.roiip.ru</a:t>
            </a:r>
            <a:endParaRPr lang="ru-RU" sz="2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61" y="3706278"/>
            <a:ext cx="4559087" cy="21709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Жилые дома после артобстрелов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228600"/>
            <a:ext cx="62484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tx2">
                      <a:lumMod val="75000"/>
                      <a:alpha val="28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Последствия артиллерийских обстрелов Славянска </a:t>
            </a:r>
            <a:endParaRPr lang="ru-RU" sz="3200" b="1" dirty="0" smtClean="0">
              <a:ln>
                <a:solidFill>
                  <a:schemeClr val="tx2">
                    <a:lumMod val="75000"/>
                    <a:alpha val="28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>
                  <a:solidFill>
                    <a:schemeClr val="tx2">
                      <a:lumMod val="75000"/>
                      <a:alpha val="28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>
                <a:ln>
                  <a:solidFill>
                    <a:schemeClr val="tx2">
                      <a:lumMod val="75000"/>
                      <a:alpha val="28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мае </a:t>
            </a:r>
            <a:r>
              <a:rPr lang="ru-RU" sz="3200" b="1" dirty="0" smtClean="0">
                <a:ln>
                  <a:solidFill>
                    <a:schemeClr val="tx2">
                      <a:lumMod val="75000"/>
                      <a:alpha val="28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sz="3200" b="1" dirty="0">
                <a:ln>
                  <a:solidFill>
                    <a:schemeClr val="tx2">
                      <a:lumMod val="75000"/>
                      <a:alpha val="28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3886354" y="3062375"/>
            <a:ext cx="607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7928223" y="6478488"/>
            <a:ext cx="11961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liveinternet.ru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Бомбардировка Городов Юго-восток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1104900" y="1412776"/>
            <a:ext cx="693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Бомбардировки городов 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юго-востока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Украины в конце мая 2014 года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3481893" y="3010502"/>
            <a:ext cx="1054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pravda-tv.ru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8031195" y="3074447"/>
            <a:ext cx="11128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news.mail.ru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7620000" y="6509544"/>
            <a:ext cx="152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pravda-tv.ru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3496982" y="6530751"/>
            <a:ext cx="11128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news.mail.ru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Отсутствие водопроводной воды из-за обстрелов заставило горожан пользоваться водйо из фонтанов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051720" y="0"/>
            <a:ext cx="709228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Горожане Славянска пользуются водой из фонтана из-за отсутствия водопровода, который разрушен обстрелами в конце мая 2014 года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8316416" y="6402288"/>
            <a:ext cx="7184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vk.com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 descr="Листовки распространяемые среди ополченцев с угрозами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990600" y="116632"/>
            <a:ext cx="7315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Листовки с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угрозами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распространяемые среди ополченцев и мирных жителей городов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юго-востока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Украины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 descr="Собранные осколки от снарядов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3466967"/>
            <a:ext cx="54360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n>
                  <a:solidFill>
                    <a:schemeClr val="tx2">
                      <a:lumMod val="50000"/>
                      <a:alpha val="2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Осколки от авиационных </a:t>
            </a:r>
            <a:r>
              <a:rPr lang="ru-RU" altLang="ru-RU" sz="3200" b="1" dirty="0" smtClean="0">
                <a:ln>
                  <a:solidFill>
                    <a:schemeClr val="tx2">
                      <a:lumMod val="50000"/>
                      <a:alpha val="2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ракет</a:t>
            </a:r>
            <a:r>
              <a:rPr lang="ru-RU" altLang="ru-RU" sz="3200" b="1" dirty="0">
                <a:ln>
                  <a:solidFill>
                    <a:schemeClr val="tx2">
                      <a:lumMod val="50000"/>
                      <a:alpha val="2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3200" b="1" dirty="0" smtClean="0">
                <a:ln>
                  <a:solidFill>
                    <a:schemeClr val="tx2">
                      <a:lumMod val="50000"/>
                      <a:alpha val="2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ln>
                  <a:solidFill>
                    <a:schemeClr val="tx2">
                      <a:lumMod val="50000"/>
                      <a:alpha val="2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собранных горожанами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n>
                  <a:solidFill>
                    <a:schemeClr val="tx2">
                      <a:lumMod val="50000"/>
                      <a:alpha val="2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Луганска 2 июня 2014 года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8001000" y="6248400"/>
            <a:ext cx="7280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lenta.ru</a:t>
            </a:r>
            <a:endParaRPr lang="ru-RU" altLang="ru-RU" sz="1800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5" name="Рисунок 4" descr="Луганск 2 июня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066800" y="152400"/>
            <a:ext cx="762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Последствия авиаудара по областной администрации Луганска </a:t>
            </a:r>
            <a:endParaRPr lang="ru-RU" alt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июня 2014 года</a:t>
            </a:r>
          </a:p>
        </p:txBody>
      </p:sp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3657600" y="6324600"/>
            <a:ext cx="7184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vk.com</a:t>
            </a:r>
            <a:endParaRPr lang="ru-RU" altLang="ru-RU" sz="140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3347864" y="3069165"/>
            <a:ext cx="1054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pravda-tv.ru</a:t>
            </a:r>
            <a:endParaRPr lang="ru-RU" altLang="ru-RU" sz="1800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7905270" y="3069166"/>
            <a:ext cx="12153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politforums.ru</a:t>
            </a:r>
            <a:endParaRPr lang="ru-RU" altLang="ru-RU" sz="1800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0" name="TextBox 12"/>
          <p:cNvSpPr txBox="1">
            <a:spLocks noChangeArrowheads="1"/>
          </p:cNvSpPr>
          <p:nvPr/>
        </p:nvSpPr>
        <p:spPr bwMode="auto">
          <a:xfrm>
            <a:off x="8129327" y="6324600"/>
            <a:ext cx="7672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vk.com</a:t>
            </a:r>
            <a:endParaRPr lang="ru-RU" altLang="ru-RU" sz="1400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4128" y="5805264"/>
            <a:ext cx="35259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Погибших: 8 человек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Раненных: 11 человек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Мирные граждане прячуться в подвалах во время артобстрела городов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0" y="5293392"/>
            <a:ext cx="55446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n>
                  <a:solidFill>
                    <a:schemeClr val="tx2">
                      <a:lumMod val="50000"/>
                      <a:alpha val="3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Мирные жители Славянска прячутся в подвалах во время очередного обстрела</a:t>
            </a: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7975090" y="6479451"/>
            <a:ext cx="1168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nahnews.com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 descr="Последствия АТО пустые прилавки продуктовых магазинов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07504" y="4156195"/>
            <a:ext cx="470324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Последствия АТО на </a:t>
            </a:r>
            <a:r>
              <a:rPr lang="ru-RU" alt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юго-востоке </a:t>
            </a:r>
            <a:r>
              <a:rPr lang="ru-RU" altLang="ru-RU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Украины - пустые прилавки продуктовых магазинов в июне 2014 года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491047" y="6541067"/>
            <a:ext cx="16529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posledniyrubezh.org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 descr="Эвакуация детей из Славянска 3 июня 2014 год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263" y="7571"/>
            <a:ext cx="48577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Эвакуация детей из Славянска </a:t>
            </a:r>
            <a:endParaRPr lang="ru-RU" alt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июня 2014 года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 descr="Украинские силовики ведут обстрел мирных городов из систем залпового огня Град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259632" y="230863"/>
            <a:ext cx="6400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Украинские войска ведут огонь по Славянску системами залпового огня «Град» 7 июня 2014 года</a:t>
            </a:r>
          </a:p>
        </p:txBody>
      </p:sp>
      <p:sp>
        <p:nvSpPr>
          <p:cNvPr id="23556" name="Прямоугольник 6"/>
          <p:cNvSpPr>
            <a:spLocks noChangeArrowheads="1"/>
          </p:cNvSpPr>
          <p:nvPr/>
        </p:nvSpPr>
        <p:spPr bwMode="auto">
          <a:xfrm>
            <a:off x="7925539" y="6503365"/>
            <a:ext cx="1202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russian.rt.com</a:t>
            </a:r>
            <a:endParaRPr lang="ru-RU" altLang="ru-RU" sz="1800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Охраняемые права и свободы: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188" y="1196975"/>
            <a:ext cx="7924800" cy="4114800"/>
          </a:xfrm>
        </p:spPr>
        <p:txBody>
          <a:bodyPr>
            <a:noAutofit/>
          </a:bodyPr>
          <a:lstStyle/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dirty="0" smtClean="0"/>
              <a:t>Право на жизнь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dirty="0" smtClean="0"/>
              <a:t>Запрещение пыток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dirty="0" smtClean="0"/>
              <a:t>Право на свободу и личную неприкосновенность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dirty="0" smtClean="0"/>
              <a:t>Право на неприкосновенность жилища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dirty="0" smtClean="0"/>
              <a:t>Свобода слова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dirty="0" smtClean="0"/>
              <a:t>Свобода собраний и объединений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dirty="0" smtClean="0"/>
              <a:t>Право принимать участие в ведении государственных дел, голосовать и быть избранным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dirty="0" smtClean="0"/>
              <a:t>Равенство перед законом, запрет дискриминации. Права этнических, религиозных и языковых меньшинств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ru-RU" sz="2000" dirty="0"/>
              <a:t>Право на невмешательство со стороны других государств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 descr="Ночные бои под Славянском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611560" y="381000"/>
            <a:ext cx="80752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Ночные бои между ополченцами и силовиками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Славянском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8 июня 2014 года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941427" y="6449043"/>
            <a:ext cx="1202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russian.rt.com</a:t>
            </a:r>
            <a:endParaRPr lang="ru-RU" altLang="ru-RU" sz="1800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Очередь за гуманитарной помощью в Славянске 6 июня 2014 года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3779911" y="0"/>
            <a:ext cx="53830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Очередь за гуманитарной помощью в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Славянске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июня 2014 года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4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фосфорных бомб в Славянске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окрестностях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12 - 13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62061" y="2997851"/>
            <a:ext cx="824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ostro.org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6463208"/>
            <a:ext cx="718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vesti.ru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18038" y="6441410"/>
            <a:ext cx="937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shakhty.su</a:t>
            </a:r>
          </a:p>
        </p:txBody>
      </p:sp>
    </p:spTree>
    <p:extLst>
      <p:ext uri="{BB962C8B-B14F-4D97-AF65-F5344CB8AC3E}">
        <p14:creationId xmlns:p14="http://schemas.microsoft.com/office/powerpoint/2010/main" val="4005766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II. </a:t>
            </a:r>
            <a:r>
              <a:rPr lang="ru-RU" dirty="0" smtClean="0"/>
              <a:t>Запрещение пыток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 eaLnBrk="1" fontAlgn="auto" hangingPunct="1"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ЗАКРЕПЛЯЕТСЯ: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декларация прав человека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217 А (III) Генеральной Ассамблеи ООН от 10 декабря 1948 года)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5)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пакт о гражданских и политических правах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 резолюцией 2200 А (XXI) Генеральной Ассамблеи от 16 декабря 1966 года) (Статья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о правах ребенка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44/25 Генеральной Ассамблеи от 20 ноября 1989 года) (Статья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против пыток и других жестоких, бесчеловечных или унижающих достоинство видов обращения 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наказания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резолюцией 39/46 Генеральной Ассамблеи от 10 декабря 1984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 descr="Губернатор Александр Башкаленко избит и прикован к столбу радикалами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092982"/>
            <a:ext cx="46440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Губернатор Волыни Александр Башкаленко избит и прикован к сцене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радикалами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февраля 2014 года </a:t>
            </a: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8075214" y="6493639"/>
            <a:ext cx="10583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uapress.info</a:t>
            </a:r>
            <a:endParaRPr lang="ru-RU" altLang="ru-RU" sz="1800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 descr="Избитый ополченцами житель донецка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0" y="0"/>
            <a:ext cx="5867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Донбасский шахтер захваченный и избитый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радикалами 4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мая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7877872" y="6550223"/>
            <a:ext cx="1257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podrobnosti.ua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9699" name="Содержимое 3" descr="Губарев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В конце апреля 2014 года народный губернатор Донецка Губарев был арестован силами СБУ, где в отношении него применяли физическое и моральное воздействие</a:t>
            </a: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7740352" y="6453980"/>
            <a:ext cx="1317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thekievtimes.ua</a:t>
            </a:r>
            <a:endParaRPr lang="ru-RU" altLang="ru-RU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38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0723" name="Содержимое 3" descr="Священник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1187624" y="116632"/>
            <a:ext cx="79563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ln>
                  <a:solidFill>
                    <a:schemeClr val="tx1">
                      <a:alpha val="9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30 мая был освобожден православный священник, которого захватили в Донецкой области и истязали, выбивая признания в помощи </a:t>
            </a:r>
            <a:r>
              <a:rPr lang="ru-RU" altLang="ru-RU" sz="2800" b="1" dirty="0" smtClean="0">
                <a:ln>
                  <a:solidFill>
                    <a:schemeClr val="tx1">
                      <a:alpha val="9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ополченцам</a:t>
            </a:r>
            <a:endParaRPr lang="ru-RU" altLang="ru-RU" sz="2800" dirty="0">
              <a:ln>
                <a:solidFill>
                  <a:schemeClr val="tx1">
                    <a:alpha val="9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8310517" y="6462613"/>
            <a:ext cx="8334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vesti.ru</a:t>
            </a:r>
            <a:endParaRPr lang="ru-RU" altLang="ru-RU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67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III. </a:t>
            </a:r>
            <a:r>
              <a:rPr lang="ru-RU" dirty="0" smtClean="0"/>
              <a:t>Право на свободу и личную неприкосновенность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 eaLnBrk="1" fontAlgn="auto" hangingPunct="1">
              <a:buFont typeface="Arial" pitchFamily="34" charset="0"/>
              <a:buNone/>
              <a:defRPr/>
            </a:pPr>
            <a:r>
              <a:rPr lang="ru-RU" dirty="0" smtClean="0"/>
              <a:t>ЗАКРЕПЛЯЕТСЯ: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декларация прав человека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217 А (III) Генеральной Ассамблеи ООН от 10 декабря 1948 года) (Статья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пакт о гражданских и политических правах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 резолюцией 2200 А (XXI) Генеральной Ассамблеи от 16 декабря 1966 года) (Статья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конвенция для защиты всех лиц от насильственных исчезновений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резолюцией 61/177 Генеральной Ассамблеи от 20 декабря 2006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 (Статья 1)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3" descr="Беркут на коленях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0" y="-1"/>
            <a:ext cx="7696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24 февраля 2014 года активисты самообороны Майдана заставили встать на колени сотрудников спецподразделения «Беркут» перед людьми</a:t>
            </a: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8175625" y="6487586"/>
            <a:ext cx="96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8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press.ua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-28575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I.</a:t>
            </a:r>
            <a:r>
              <a:rPr lang="ru-RU" dirty="0" smtClean="0"/>
              <a:t> Право на жизнь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850" y="1196975"/>
            <a:ext cx="8496300" cy="4518025"/>
          </a:xfrm>
        </p:spPr>
        <p:txBody>
          <a:bodyPr>
            <a:normAutofit fontScale="85000" lnSpcReduction="10000"/>
          </a:bodyPr>
          <a:lstStyle/>
          <a:p>
            <a:pPr marL="0" indent="0" algn="ctr" eaLnBrk="1" fontAlgn="auto" hangingPunct="1">
              <a:buFont typeface="Arial" pitchFamily="34" charset="0"/>
              <a:buNone/>
              <a:defRPr/>
            </a:pPr>
            <a:r>
              <a:rPr lang="ru-RU" sz="2000" dirty="0" smtClean="0"/>
              <a:t>ЗАКРЕПЛЯЕТСЯ: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декларация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 человека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резолюцией 217 А (III) Генеральной Ассамблеи ООН от 10 декабря 1948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 (Статья 3)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пакт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гражданских и политических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 резолюцией 2200 А (XXI) Генеральной Ассамблеи от 16 декабря 1966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 (Статья 6) 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правах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резолюцией 44/25 Генеральной Ассамблеи от 20 ноября 1989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 (Статья 6)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руководящие положения,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касающиеся права на правовую защиту и возмещение ущерба для жертв грубых нарушений международных норм в области прав человека и серьезных нарушений международного гуманитарного права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 резолюцией 60/147 Генеральной Ассамблеи от 16 декабря 2005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 (Статья 8)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Руководящие принципы, касающиеся правосудия в вопросах, связанных с участием детей-жертв и свидетелей преступлений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 резолюцией 2005/20 ЭКОСОС от 22 июля 2005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 (Статья 32)</a:t>
            </a:r>
          </a:p>
          <a:p>
            <a:pPr algn="ctr" eaLnBrk="1" fontAlgn="auto" hangingPunct="1"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algn="ctr" eaLnBrk="1" fontAlgn="auto" hangingPunct="1"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" descr="Захваченные заложники бойцами Национальной гвардии Украины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38477" y="4653136"/>
            <a:ext cx="7086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n>
                  <a:solidFill>
                    <a:schemeClr val="tx2">
                      <a:lumMod val="50000"/>
                      <a:alpha val="12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 Красном Лимане </a:t>
            </a:r>
            <a:r>
              <a:rPr lang="ru-RU" altLang="ru-RU" sz="3200" b="1" dirty="0" smtClean="0">
                <a:ln>
                  <a:solidFill>
                    <a:schemeClr val="tx2">
                      <a:lumMod val="50000"/>
                      <a:alpha val="12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Национальная гвардия </a:t>
            </a:r>
            <a:r>
              <a:rPr lang="ru-RU" altLang="ru-RU" sz="3200" b="1" dirty="0">
                <a:ln>
                  <a:solidFill>
                    <a:schemeClr val="tx2">
                      <a:lumMod val="50000"/>
                      <a:alpha val="12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взяла заложников и предъявила ультиматум ополченцам </a:t>
            </a:r>
            <a:endParaRPr lang="ru-RU" altLang="ru-RU" sz="3200" b="1" dirty="0" smtClean="0">
              <a:ln>
                <a:solidFill>
                  <a:schemeClr val="tx2">
                    <a:lumMod val="50000"/>
                    <a:alpha val="12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 smtClean="0">
                <a:ln>
                  <a:solidFill>
                    <a:schemeClr val="tx2">
                      <a:lumMod val="50000"/>
                      <a:alpha val="12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altLang="ru-RU" sz="3200" b="1" dirty="0">
                <a:ln>
                  <a:solidFill>
                    <a:schemeClr val="tx2">
                      <a:lumMod val="50000"/>
                      <a:alpha val="12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июня 2014 года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IV. </a:t>
            </a:r>
            <a:r>
              <a:rPr lang="ru-RU" dirty="0" smtClean="0"/>
              <a:t>Право на неприкосновенность жилища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 eaLnBrk="1" fontAlgn="auto" hangingPunct="1">
              <a:buFont typeface="Arial" pitchFamily="34" charset="0"/>
              <a:buNone/>
              <a:defRPr/>
            </a:pPr>
            <a:r>
              <a:rPr lang="ru-RU" dirty="0" smtClean="0"/>
              <a:t>ЗАКРЕПЛЯЕТСЯ: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декларация прав человека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217 А (III) Генеральной Ассамблеи ООН от 10 декабря 1948 года) (Статья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12)</a:t>
            </a:r>
            <a:endParaRPr lang="ru-RU" sz="1600" dirty="0" smtClean="0"/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о правах ребенка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44/25 Генеральной Ассамблеи от 20 ноября 1989 года) (Статья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buFont typeface="Arial" pitchFamily="34" charset="0"/>
              <a:buNone/>
              <a:defRPr/>
            </a:pPr>
            <a:endParaRPr lang="ru-RU" sz="1600" dirty="0" smtClean="0"/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19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493006" y="184912"/>
            <a:ext cx="83518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24 февраля 2014 года в п. Гостомель Киевской области был сожжен дом лидера Коммунистической партии Петра Симоненко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7211" y="6486463"/>
            <a:ext cx="13773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n>
                  <a:solidFill>
                    <a:schemeClr val="bg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obozrevatel.com</a:t>
            </a:r>
            <a:endParaRPr lang="ru-RU" dirty="0">
              <a:ln>
                <a:solidFill>
                  <a:schemeClr val="bg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843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900113" y="188913"/>
            <a:ext cx="7200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21 марта в Киевской области сожжен дом, принадлежащий лидеру движения «Украинский выбор» В.Медведчуку</a:t>
            </a: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8078788" y="6459538"/>
            <a:ext cx="9284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news29.ru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867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38100" y="0"/>
            <a:ext cx="57578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21 мая 2014 года был сожжен дом народного депутата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Украины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Олега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Царева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8459788" y="6524625"/>
            <a:ext cx="5870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udf.by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7891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2709" y="4077072"/>
            <a:ext cx="5846260" cy="29854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мая 2014 года в поселке Семеновка близ Славянска украинские военные минометным огнем разрушили жилой дом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7569200" y="6484938"/>
            <a:ext cx="1263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pravdatoday.info</a:t>
            </a:r>
            <a:endParaRPr lang="ru-RU" altLang="ru-RU" sz="18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8915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35696" y="116632"/>
            <a:ext cx="5616623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bg1">
                      <a:alpha val="56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Обстрел домов мирных жителей в Славянске 21-23 мая 2014 года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3491880" y="3085860"/>
            <a:ext cx="1093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polemika.com</a:t>
            </a:r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8050431" y="3127276"/>
            <a:ext cx="1093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polemika.com</a:t>
            </a:r>
          </a:p>
        </p:txBody>
      </p:sp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3290951" y="6520732"/>
            <a:ext cx="1495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openrussia.info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7455463" y="6520731"/>
            <a:ext cx="1664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strajj.livejournal.com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v.</a:t>
            </a:r>
            <a:r>
              <a:rPr lang="ru-RU" dirty="0" smtClean="0"/>
              <a:t> Право на свободу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 eaLnBrk="1" fontAlgn="auto" hangingPunct="1">
              <a:buFont typeface="Arial" pitchFamily="34" charset="0"/>
              <a:buNone/>
              <a:defRPr/>
            </a:pPr>
            <a:r>
              <a:rPr lang="ru-RU" dirty="0" smtClean="0"/>
              <a:t>ЗАКРЕПЛЯЕТСЯ: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декларация прав человека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217 А (III) Генеральной Ассамблеи ООН от 10 декабря 1948 года) (Статья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пакт о гражданских и политических правах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 резолюцией 2200 А (XXI) Генеральной Ассамблеи от 16 декабря 1966 года) (Статья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987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620688"/>
            <a:ext cx="5292080" cy="29854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tx2">
                      <a:lumMod val="60000"/>
                      <a:lumOff val="40000"/>
                      <a:alpha val="1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2014 года офис информагентства «Голос</a:t>
            </a:r>
            <a:r>
              <a:rPr lang="en-US" sz="3200" b="1" dirty="0">
                <a:ln>
                  <a:solidFill>
                    <a:schemeClr val="tx2">
                      <a:lumMod val="60000"/>
                      <a:lumOff val="40000"/>
                      <a:alpha val="1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ru-RU" sz="3200" b="1" dirty="0">
                <a:ln>
                  <a:solidFill>
                    <a:schemeClr val="tx2">
                      <a:lumMod val="60000"/>
                      <a:lumOff val="40000"/>
                      <a:alpha val="1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был захвачен боевиками  «Правого сектора»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7877307" y="6550223"/>
            <a:ext cx="1266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obozrevatel.com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3011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0" y="0"/>
            <a:ext cx="464343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марта 2014 года в центре Киева был избит репортер издания «Навигатор» Сергей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Рулев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 descr="Столкновения на Майдане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828800" y="0"/>
            <a:ext cx="525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Столкновения радикалов с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милицией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 на Майдане в Киеве 18-20 февраля 2014 года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3124200" y="2895600"/>
            <a:ext cx="1219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lebed.com</a:t>
            </a:r>
            <a:endParaRPr lang="ru-RU" altLang="ru-RU" sz="140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3200400" y="6248400"/>
            <a:ext cx="1219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lebed.com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7696200" y="6248400"/>
            <a:ext cx="1219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lebed.com</a:t>
            </a:r>
            <a:endParaRPr lang="ru-RU" altLang="ru-RU" sz="140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7696200" y="2895600"/>
            <a:ext cx="1219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lebed.com</a:t>
            </a:r>
            <a:endParaRPr lang="ru-RU" altLang="ru-RU" sz="14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4035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</p:spPr>
      </p:pic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8180388" y="6488113"/>
            <a:ext cx="7906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unian.net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0" y="0"/>
            <a:ext cx="525621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8 марта 2014 года милиция Днепропетровска задержала семь российских журналистов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5059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-8991" y="0"/>
            <a:ext cx="60483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15 марта 2014 года захват офиса телеканала «</a:t>
            </a:r>
            <a:r>
              <a:rPr lang="ru-RU" altLang="ru-RU" sz="3200" b="1" dirty="0" err="1">
                <a:latin typeface="Times New Roman" pitchFamily="18" charset="0"/>
                <a:cs typeface="Times New Roman" pitchFamily="18" charset="0"/>
              </a:rPr>
              <a:t>Интер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Киеве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7969250" y="6488113"/>
            <a:ext cx="9557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town-ya1.ru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7107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3348038" y="0"/>
            <a:ext cx="579596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18 марта 2014 года группа депутатов Верховной Рады Украины от ВО «Свобода» насильно заставила написать директора Первого национального канала Украины А. Пантелеймонова заявление об увольнении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8186433" y="6512649"/>
            <a:ext cx="9380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24review.ru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131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3701507"/>
            <a:ext cx="7488832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марта Киевский окружной административный суд принял постановление, в соответствии с которым приостановил трансляцию российских телеканалов в Украине (РТР, Первый канал, Россия-24 и НТВ)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8101013" y="6524625"/>
            <a:ext cx="970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diapazon.kz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55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22347" y="329914"/>
            <a:ext cx="55216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rgbClr val="FF0000">
                      <a:alpha val="26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23 апреля 2014 года </a:t>
            </a:r>
            <a:r>
              <a:rPr lang="ru-RU" sz="3200" b="1" dirty="0" smtClean="0">
                <a:ln>
                  <a:solidFill>
                    <a:srgbClr val="FF0000">
                      <a:alpha val="26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Днепропетровской </a:t>
            </a:r>
            <a:r>
              <a:rPr lang="ru-RU" sz="3200" b="1" dirty="0">
                <a:ln>
                  <a:solidFill>
                    <a:srgbClr val="FF0000">
                      <a:alpha val="26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был </a:t>
            </a:r>
            <a:r>
              <a:rPr lang="ru-RU" sz="3200" b="1" dirty="0" smtClean="0">
                <a:ln>
                  <a:solidFill>
                    <a:srgbClr val="FF0000">
                      <a:alpha val="26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избит </a:t>
            </a:r>
            <a:r>
              <a:rPr lang="ru-RU" sz="3200" b="1" dirty="0">
                <a:ln>
                  <a:solidFill>
                    <a:srgbClr val="FF0000">
                      <a:alpha val="26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журналист российского телеканала НТВ Степан </a:t>
            </a:r>
            <a:r>
              <a:rPr lang="ru-RU" sz="3200" b="1" dirty="0" err="1">
                <a:ln>
                  <a:solidFill>
                    <a:srgbClr val="FF0000">
                      <a:alpha val="26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Чирич</a:t>
            </a:r>
            <a:endParaRPr lang="ru-RU" sz="3200" b="1" dirty="0">
              <a:ln>
                <a:solidFill>
                  <a:srgbClr val="FF0000">
                    <a:alpha val="26000"/>
                  </a:srgb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7486650" y="6488113"/>
            <a:ext cx="1340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news-vendor.com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0179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0" y="0"/>
            <a:ext cx="51482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2 мая 2014 года под Славянском был обстрелян автомобиль с репортерами «Комсомольской правды» Александром </a:t>
            </a:r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Коцем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и Дмитрием 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Стешиным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7292975" y="6488113"/>
            <a:ext cx="15969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novayagazeta-ug.ru</a:t>
            </a:r>
            <a:endParaRPr lang="ru-RU" altLang="ru-RU" sz="1600" dirty="0">
              <a:solidFill>
                <a:schemeClr val="bg2">
                  <a:lumMod val="25000"/>
                  <a:lumOff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03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-1" y="-57496"/>
            <a:ext cx="51847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n>
                  <a:solidFill>
                    <a:schemeClr val="tx1">
                      <a:alpha val="19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мая 2014 года украинские силовики обстреляли журналистов </a:t>
            </a:r>
            <a:r>
              <a:rPr lang="ru-RU" altLang="ru-RU" sz="2800" b="1" dirty="0" err="1">
                <a:ln>
                  <a:solidFill>
                    <a:schemeClr val="tx1">
                      <a:alpha val="19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LifeNews</a:t>
            </a:r>
            <a:r>
              <a:rPr lang="ru-RU" altLang="ru-RU" sz="2800" b="1" dirty="0">
                <a:ln>
                  <a:solidFill>
                    <a:schemeClr val="tx1">
                      <a:alpha val="19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под Славянском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7612063" y="6488113"/>
            <a:ext cx="1234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news.rambler.ru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2227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3129" y="4338975"/>
            <a:ext cx="44279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9 мая  2014 года 23-летний журналист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Федор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Завалейков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был тяжело ранен 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Мариуполе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7939088" y="6400800"/>
            <a:ext cx="10775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runews24.ru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3251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3252" name="TextBox 6"/>
          <p:cNvSpPr txBox="1">
            <a:spLocks noChangeArrowheads="1"/>
          </p:cNvSpPr>
          <p:nvPr/>
        </p:nvSpPr>
        <p:spPr bwMode="auto">
          <a:xfrm>
            <a:off x="0" y="0"/>
            <a:ext cx="5435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мая 2014 года в Краматорске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украинские военные обстреляли съемочную группу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телеканала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Today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7942263" y="6540500"/>
            <a:ext cx="989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kazanfirst.ru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5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2871787" y="1412776"/>
            <a:ext cx="627221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18 мая 2014 года были задержаны журналисты </a:t>
            </a:r>
            <a:r>
              <a:rPr lang="en-US" altLang="ru-RU" sz="3200" b="1" dirty="0" err="1">
                <a:latin typeface="Times New Roman" pitchFamily="18" charset="0"/>
                <a:cs typeface="Times New Roman" pitchFamily="18" charset="0"/>
              </a:rPr>
              <a:t>Lifenews</a:t>
            </a:r>
            <a:r>
              <a:rPr lang="en-US" alt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Марат </a:t>
            </a:r>
            <a:r>
              <a:rPr lang="ru-RU" altLang="ru-RU" sz="3200" b="1" dirty="0" err="1">
                <a:latin typeface="Times New Roman" pitchFamily="18" charset="0"/>
                <a:cs typeface="Times New Roman" pitchFamily="18" charset="0"/>
              </a:rPr>
              <a:t>Сайченко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 и </a:t>
            </a:r>
            <a:endParaRPr lang="ru-RU" alt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Олег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Сидякин 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8085138" y="3068638"/>
            <a:ext cx="9282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chaskor.ru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3924300" y="3068638"/>
            <a:ext cx="596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1tv.ru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9" name="TextBox 7"/>
          <p:cNvSpPr txBox="1">
            <a:spLocks noChangeArrowheads="1"/>
          </p:cNvSpPr>
          <p:nvPr/>
        </p:nvSpPr>
        <p:spPr bwMode="auto">
          <a:xfrm>
            <a:off x="8528050" y="6499225"/>
            <a:ext cx="5677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ria.ru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0" name="TextBox 8"/>
          <p:cNvSpPr txBox="1">
            <a:spLocks noChangeArrowheads="1"/>
          </p:cNvSpPr>
          <p:nvPr/>
        </p:nvSpPr>
        <p:spPr bwMode="auto">
          <a:xfrm>
            <a:off x="3908425" y="6499225"/>
            <a:ext cx="603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pnp.ru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Убитые и раненные на Майдане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1371600" y="0"/>
            <a:ext cx="6934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Убитые и раненные радикалы и сотрудники милиции после столкновений 18-20 февраля 2014 года на Майдане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3178670" y="3080544"/>
            <a:ext cx="1393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hnbnews.com.ua</a:t>
            </a:r>
            <a:endParaRPr lang="ru-RU" alt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7757460" y="3121223"/>
            <a:ext cx="1393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hnbnews.com.ua</a:t>
            </a:r>
            <a:endParaRPr lang="ru-RU" alt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3630612" y="6488112"/>
            <a:ext cx="731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>
                <a:solidFill>
                  <a:schemeClr val="bg1"/>
                </a:solidFill>
              </a:rPr>
              <a:t>ay.zp.ua</a:t>
            </a:r>
            <a:endParaRPr lang="ru-RU" altLang="ru-RU" sz="14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99" y="5013176"/>
            <a:ext cx="4688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Погибших: 106 человек, 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сотрудников правоохранительных органов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5299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0" y="4581128"/>
            <a:ext cx="57467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n>
                  <a:solidFill>
                    <a:schemeClr val="tx1">
                      <a:alpha val="1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18 мая 2014 года в Киеве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n>
                  <a:solidFill>
                    <a:schemeClr val="tx1">
                      <a:alpha val="1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зафиксировано нападение на представителей СМИ</a:t>
            </a:r>
          </a:p>
        </p:txBody>
      </p:sp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8494713" y="6488113"/>
            <a:ext cx="545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zn.ua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6323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36512" y="4653136"/>
            <a:ext cx="716428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tx1">
                      <a:alpha val="67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 июня 2014 года захвачены </a:t>
            </a:r>
            <a:r>
              <a:rPr lang="ru-RU" sz="3200" b="1" dirty="0" smtClean="0">
                <a:ln>
                  <a:solidFill>
                    <a:schemeClr val="tx1">
                      <a:alpha val="67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гвардией </a:t>
            </a:r>
            <a:r>
              <a:rPr lang="ru-RU" sz="3200" b="1" dirty="0">
                <a:ln>
                  <a:solidFill>
                    <a:schemeClr val="tx1">
                      <a:alpha val="67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Украины журналисты телеканала «Звезда» Андрей </a:t>
            </a:r>
            <a:r>
              <a:rPr lang="ru-RU" sz="3200" b="1" dirty="0" err="1">
                <a:ln>
                  <a:solidFill>
                    <a:schemeClr val="tx1">
                      <a:alpha val="67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Сушенков</a:t>
            </a:r>
            <a:r>
              <a:rPr lang="ru-RU" sz="3200" b="1" dirty="0">
                <a:ln>
                  <a:solidFill>
                    <a:schemeClr val="tx1">
                      <a:alpha val="67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dirty="0" smtClean="0">
                <a:ln>
                  <a:solidFill>
                    <a:schemeClr val="tx1">
                      <a:alpha val="67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Антон Малышев</a:t>
            </a:r>
            <a:endParaRPr lang="ru-RU" sz="3200" b="1" dirty="0">
              <a:ln>
                <a:solidFill>
                  <a:schemeClr val="tx1">
                    <a:alpha val="67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8459788" y="6411913"/>
            <a:ext cx="5441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1tv.ru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7347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4067175" y="0"/>
            <a:ext cx="507841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6 июня 2014 Народный депутат Украины, лидер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«Радикальной партии»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Олег Ляшко выгнал из здания Верховной Рады съемочную группу российского телеканала ВГТРК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7877175" y="6459538"/>
            <a:ext cx="1268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/>
              <a:t>itar-tass.com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7924800" cy="76517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Отказано во въезде (в том числе депортировано):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288" y="981075"/>
            <a:ext cx="8424862" cy="489585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марта съемочной группе ВГТРК;</a:t>
            </a:r>
          </a:p>
          <a:p>
            <a:pPr algn="just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марта группе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телеканала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НТВ;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марта из аэропорта Донецка была депортирована съемочная группа телеканала ТВ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марта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видео-операторам «Первого канала»;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марта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фотокорреспонденту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ИТАР-ТАСС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Сергею Фадеичеву;</a:t>
            </a:r>
          </a:p>
          <a:p>
            <a:pPr algn="just"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двоим журналистам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канала;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марта оператору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НТВ;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марта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российским журналистам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телеканала «Россия-1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апреля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телекомпании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НТВ;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апреля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журналистам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русскоязычной версии журнала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Forbes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Павлу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Седакову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Артему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Голощапову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апреля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корреспонденту РИА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Андрею Малышкину;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апреля фотокорреспонденту агентства РИА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Новости;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апреля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главному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редактора журнала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«Русский пионер», специальному корреспонденту «Коммерсанта» Андрею Колесникову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фотокорреспонденту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Дмитрию Азарову;</a:t>
            </a:r>
          </a:p>
          <a:p>
            <a:pPr algn="just">
              <a:defRPr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188" y="1125538"/>
            <a:ext cx="7924800" cy="42481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апреля корреспонденту радиостанции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«Эхо Москвы»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Всеволоду Бойко;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журналистку и оператора телеканала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LifeNews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Юлию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Пустоплеснову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Михаила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Пудовкина;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спецкорреспонденту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ВГТРК Александра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Рогаткина;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мая съемочной группе телеканала ТВЦ во главе с Верой Кузьминой;</a:t>
            </a: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мая специальному корреспонденту ВГТРК Ксении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Кибкало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мая группе журналистов RT во главе с Анной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Книшенко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мая съемочной группе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Пятого канала; </a:t>
            </a: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мая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двум съемочным группам ВГТРК;</a:t>
            </a: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мая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корреспондентам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ТВ;</a:t>
            </a: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мая съемочной группе испанской редакции телеканала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RT;</a:t>
            </a:r>
          </a:p>
          <a:p>
            <a:pPr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мая корреспонденту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радиостанции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«Эхо Москвы» Илье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Азару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мая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корреспонденту «Коммерсантъ FM» Петру Пархоменко;</a:t>
            </a:r>
          </a:p>
          <a:p>
            <a:pPr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специальному корреспонденту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«Комсомольской правды»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Александру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Коцу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1188" y="188913"/>
            <a:ext cx="7924800" cy="7651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dirty="0" smtClean="0"/>
              <a:t>Отказано во въезде (в том числе депортировано):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VI. </a:t>
            </a:r>
            <a:r>
              <a:rPr lang="ru-RU" dirty="0" smtClean="0"/>
              <a:t>Право на свободу собраний и объединений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 eaLnBrk="1" fontAlgn="auto" hangingPunct="1">
              <a:buFont typeface="Arial" pitchFamily="34" charset="0"/>
              <a:buNone/>
              <a:defRPr/>
            </a:pPr>
            <a:r>
              <a:rPr lang="ru-RU" dirty="0" smtClean="0"/>
              <a:t>ЗАКРЕПЛЯЕТСЯ: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декларация прав человека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217 А (III) Генеральной Ассамблеи ООН от 10 декабря 1948 года) (Статья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пакт о гражданских и политических правах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 резолюцией 2200 А (XXI) Генеральной Ассамблеи от 16 декабря 1966 года) (Статья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21, статья 22)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1443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73"/>
            <a:ext cx="9144000" cy="6858000"/>
          </a:xfrm>
        </p:spPr>
      </p:pic>
      <p:sp>
        <p:nvSpPr>
          <p:cNvPr id="61444" name="TextBox 4"/>
          <p:cNvSpPr txBox="1">
            <a:spLocks noChangeArrowheads="1"/>
          </p:cNvSpPr>
          <p:nvPr/>
        </p:nvSpPr>
        <p:spPr bwMode="auto">
          <a:xfrm>
            <a:off x="0" y="3736975"/>
            <a:ext cx="511333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16 мая 2014 года в Верховной Раде Украины зарегистрирован проект постановления о ликвидации депутатской фракции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«Коммунистическая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партия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Украины»</a:t>
            </a: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3" descr="Пророссийские митинги на Украине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657" y="5301208"/>
            <a:ext cx="46482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итинги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проходят по всем городам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юго-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остока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Украины весной 2014 года</a:t>
            </a:r>
          </a:p>
        </p:txBody>
      </p:sp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3690781" y="3065393"/>
            <a:ext cx="881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top.rbc.ru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8147124" y="3121223"/>
            <a:ext cx="9968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Arial" charset="0"/>
              </a:rPr>
              <a:t>rbcdaily.ru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Arial" charset="0"/>
            </a:endParaRPr>
          </a:p>
        </p:txBody>
      </p:sp>
      <p:sp>
        <p:nvSpPr>
          <p:cNvPr id="62470" name="Прямоугольник 7"/>
          <p:cNvSpPr>
            <a:spLocks noChangeArrowheads="1"/>
          </p:cNvSpPr>
          <p:nvPr/>
        </p:nvSpPr>
        <p:spPr bwMode="auto">
          <a:xfrm>
            <a:off x="3389873" y="6488112"/>
            <a:ext cx="9968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Arial" charset="0"/>
              </a:rPr>
              <a:t>rbcdaily.ru</a:t>
            </a:r>
            <a:endParaRPr lang="ru-RU" altLang="ru-RU" sz="1400" dirty="0">
              <a:solidFill>
                <a:schemeClr val="bg2">
                  <a:lumMod val="25000"/>
                  <a:lumOff val="75000"/>
                </a:schemeClr>
              </a:solidFill>
              <a:latin typeface="Arial" charset="0"/>
            </a:endParaRPr>
          </a:p>
        </p:txBody>
      </p:sp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8069678" y="6532314"/>
            <a:ext cx="10479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Arial" charset="0"/>
              </a:rPr>
              <a:t>www.ntv.ru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549275"/>
            <a:ext cx="7924800" cy="1444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VII. </a:t>
            </a:r>
            <a:r>
              <a:rPr lang="ru-RU" dirty="0" smtClean="0"/>
              <a:t>Право принимать участие в ведении государственных дел, голосовать и быть избранным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4213" y="2060575"/>
            <a:ext cx="7924800" cy="4114800"/>
          </a:xfrm>
        </p:spPr>
        <p:txBody>
          <a:bodyPr/>
          <a:lstStyle/>
          <a:p>
            <a:pPr marL="0" indent="0" algn="ctr" eaLnBrk="1" fontAlgn="auto" hangingPunct="1">
              <a:buFont typeface="Arial" pitchFamily="34" charset="0"/>
              <a:buNone/>
              <a:defRPr/>
            </a:pPr>
            <a:r>
              <a:rPr lang="ru-RU" dirty="0" smtClean="0"/>
              <a:t>ЗАКРЕПЛЯЕТСЯ: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декларация прав человека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217 А (III) Генеральной Ассамблеи ООН от 10 декабря 1948 года) (Статья 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пакт о гражданских и политических правах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 резолюцией 2200 А (XXI) Генеральной Ассамблеи от 16 декабря 1966 года) (Статья 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algn="ctr"/>
            <a:r>
              <a:rPr lang="ru-RU" alt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демократических выборов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924800" cy="4114800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Всеобщее избирательное право</a:t>
            </a: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Равное избирательное право</a:t>
            </a:r>
            <a:endParaRPr lang="ru-RU" altLang="ru-RU" sz="24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Прямое избирательное право</a:t>
            </a:r>
            <a:endParaRPr lang="ru-RU" altLang="ru-RU" sz="24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Тайное голосование</a:t>
            </a:r>
            <a:endParaRPr lang="en-US" altLang="ru-RU" sz="24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  <a:hlinkClick r:id="" action="ppaction://noaction"/>
            </a:endParaRPr>
          </a:p>
          <a:p>
            <a:pPr marL="0" indent="0" algn="ctr">
              <a:buNone/>
            </a:pP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Периодические и обязательные выборы</a:t>
            </a:r>
            <a:endParaRPr lang="en-US" altLang="ru-RU" sz="24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  <a:hlinkClick r:id="" action="ppaction://noaction"/>
            </a:endParaRPr>
          </a:p>
          <a:p>
            <a:pPr marL="0" indent="0" algn="ctr">
              <a:buNone/>
            </a:pP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Открытые и гласные выборы</a:t>
            </a:r>
            <a:endParaRPr lang="en-US" altLang="ru-RU" sz="24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  <a:hlinkClick r:id="" action="ppaction://noaction"/>
            </a:endParaRPr>
          </a:p>
          <a:p>
            <a:pPr marL="0" indent="0" algn="ctr">
              <a:buNone/>
            </a:pP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Свободные выборы</a:t>
            </a:r>
            <a:endParaRPr lang="en-US" altLang="ru-RU" sz="24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  <a:hlinkClick r:id="" action="ppaction://noaction"/>
            </a:endParaRPr>
          </a:p>
          <a:p>
            <a:pPr marL="0" indent="0" algn="ctr">
              <a:buNone/>
            </a:pP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Подлинные выборы</a:t>
            </a:r>
            <a:endParaRPr lang="en-US" altLang="ru-RU" sz="24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  <a:hlinkClick r:id="" action="ppaction://noaction"/>
            </a:endParaRPr>
          </a:p>
          <a:p>
            <a:pPr marL="0" indent="0" algn="ctr">
              <a:buNone/>
            </a:pP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Справедливые выборы</a:t>
            </a:r>
            <a:r>
              <a:rPr lang="ru-RU" altLang="ru-RU" sz="2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800" dirty="0">
              <a:solidFill>
                <a:srgbClr val="00B0F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611560" y="1052736"/>
            <a:ext cx="7704856" cy="489654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71600" y="1196752"/>
            <a:ext cx="7416824" cy="468890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704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Украинские силовики на территории Юго-востока Украины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228600"/>
            <a:ext cx="541276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Пожар в Доме Профсоюзов в Одессе 2 мая 2014 года</a:t>
            </a: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3178195" y="3121223"/>
            <a:ext cx="13756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Livejournal.com</a:t>
            </a:r>
            <a:endParaRPr lang="ru-RU" altLang="ru-RU" sz="14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7752678" y="3121223"/>
            <a:ext cx="13756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Livejournal.com</a:t>
            </a:r>
            <a:endParaRPr lang="ru-RU" altLang="ru-RU" sz="14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3178195" y="6509544"/>
            <a:ext cx="13756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Livejournal.com</a:t>
            </a:r>
            <a:endParaRPr lang="ru-RU" altLang="ru-RU" sz="14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7768302" y="6499125"/>
            <a:ext cx="13756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Livejournal.com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effectLst>
            <a:outerShdw dist="35921" dir="2700000" algn="ctr" rotWithShape="0">
              <a:schemeClr val="bg2"/>
            </a:outerShdw>
            <a:softEdge rad="31750"/>
          </a:effectLst>
          <a:extLst/>
        </p:spPr>
      </p:pic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10733" y="4852988"/>
            <a:ext cx="592942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Участок в Киеве на выборах Президента Украины 25 мая 2014 года: бюллетени на дне урны сложены в аккуратную стопку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8577" y="6550223"/>
            <a:ext cx="27478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spc="150" dirty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varjag-2007.livejournal.com</a:t>
            </a:r>
            <a:endParaRPr lang="ru-RU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000" dirty="0" smtClean="0"/>
              <a:t>Агитационные материалы кандидатов не были сняты в день голосования 25 мая</a:t>
            </a:r>
            <a:endParaRPr lang="ru-RU" sz="2000" dirty="0"/>
          </a:p>
        </p:txBody>
      </p:sp>
      <p:pic>
        <p:nvPicPr>
          <p:cNvPr id="8194" name="Picture 2" descr="C:\Users\User\Desktop\агитка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-15178" y="-27384"/>
            <a:ext cx="4427984" cy="3456384"/>
          </a:xfrm>
          <a:effectLst>
            <a:softEdge rad="31750"/>
          </a:effectLst>
          <a:extLst/>
        </p:spPr>
      </p:pic>
      <p:pic>
        <p:nvPicPr>
          <p:cNvPr id="8195" name="Picture 3" descr="C:\Users\User\Desktop\агитка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383136" y="0"/>
            <a:ext cx="4788024" cy="3456384"/>
          </a:xfrm>
          <a:prstGeom prst="rect">
            <a:avLst/>
          </a:prstGeom>
          <a:noFill/>
          <a:effectLst>
            <a:softEdge rad="31750"/>
          </a:effectLst>
          <a:extLst/>
        </p:spPr>
      </p:pic>
      <p:pic>
        <p:nvPicPr>
          <p:cNvPr id="8196" name="Picture 4" descr="C:\Users\User\Desktop\агитка3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0" y="3429000"/>
            <a:ext cx="4427984" cy="3429001"/>
          </a:xfrm>
          <a:prstGeom prst="rect">
            <a:avLst/>
          </a:prstGeom>
          <a:noFill/>
          <a:effectLst>
            <a:softEdge rad="31750"/>
          </a:effectLst>
          <a:extLst/>
        </p:spPr>
      </p:pic>
      <p:pic>
        <p:nvPicPr>
          <p:cNvPr id="8197" name="Picture 5" descr="C:\Users\User\Desktop\агитка4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355977" y="3429000"/>
            <a:ext cx="4788024" cy="3429000"/>
          </a:xfrm>
          <a:prstGeom prst="rect">
            <a:avLst/>
          </a:prstGeom>
          <a:noFill/>
          <a:effectLst>
            <a:softEdge rad="31750"/>
          </a:effectLst>
          <a:extLst/>
        </p:spPr>
      </p:pic>
      <p:sp>
        <p:nvSpPr>
          <p:cNvPr id="67591" name="TextBox 3"/>
          <p:cNvSpPr txBox="1">
            <a:spLocks noChangeArrowheads="1"/>
          </p:cNvSpPr>
          <p:nvPr/>
        </p:nvSpPr>
        <p:spPr bwMode="auto">
          <a:xfrm>
            <a:off x="8172400" y="3103350"/>
            <a:ext cx="1368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ru.golos.ua</a:t>
            </a:r>
            <a:endParaRPr lang="ru-RU" altLang="ru-RU" sz="14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92" name="TextBox 7"/>
          <p:cNvSpPr txBox="1">
            <a:spLocks noChangeArrowheads="1"/>
          </p:cNvSpPr>
          <p:nvPr/>
        </p:nvSpPr>
        <p:spPr bwMode="auto">
          <a:xfrm>
            <a:off x="11562" y="34731"/>
            <a:ext cx="47044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Агитационные материалы кандидатов не были сняты в день голосования 25 мая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100392" y="6439448"/>
            <a:ext cx="1368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ru.golos.ua</a:t>
            </a:r>
            <a:endParaRPr lang="ru-RU" altLang="ru-RU" sz="14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275763" y="6439448"/>
            <a:ext cx="1368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ru.golos.ua</a:t>
            </a:r>
            <a:endParaRPr lang="ru-RU" altLang="ru-RU" sz="14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275856" y="3103349"/>
            <a:ext cx="1368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ru.golos.ua</a:t>
            </a:r>
            <a:endParaRPr lang="ru-RU" altLang="ru-RU" sz="14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908050"/>
            <a:ext cx="7924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VIII. </a:t>
            </a:r>
            <a:r>
              <a:rPr lang="ru-RU" dirty="0" smtClean="0"/>
              <a:t>Равенство перед законом, запрет дискриминации. Права этнических, религиозных и языковых меньшинств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84213" y="2133600"/>
            <a:ext cx="7924800" cy="4114800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buFont typeface="Arial" pitchFamily="34" charset="0"/>
              <a:buNone/>
              <a:defRPr/>
            </a:pPr>
            <a:r>
              <a:rPr lang="ru-RU" dirty="0" smtClean="0"/>
              <a:t>ЗАКРЕПЛЯЕТСЯ: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декларация прав человека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217 А (III) Генеральной Ассамблеи ООН от 10 декабря 1948 года) (Статья 2, статья 7)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пакт о гражданских и политических правах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 резолюцией 2200 А (XXI) Генеральной Ассамблеи от 16 декабря 1966 года) (Статья 26, статья 27)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о правах ребенка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(Принята резолюцией 44/25 Генеральной Ассамблеи от 20 ноября 1989 года) (Статья 2, статья 30)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Международная конвенция о ликвидации всех форм расовой дискриминации</a:t>
            </a:r>
            <a:r>
              <a:rPr lang="ru-RU" sz="1800" i="1" dirty="0" smtClean="0"/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(Принята резолюцией 2106 (XX) Генеральной Ассамблеи от 21 декабря 1965г.)</a:t>
            </a:r>
          </a:p>
          <a:p>
            <a:pPr algn="just" eaLnBrk="1" fontAlgn="auto" hangingPunct="1">
              <a:buFont typeface="Arial" pitchFamily="34" charset="0"/>
              <a:buChar char="•"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3" descr="депутат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6227763" y="765175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69636" name="Прямоугольник 5"/>
          <p:cNvSpPr>
            <a:spLocks noChangeArrowheads="1"/>
          </p:cNvSpPr>
          <p:nvPr/>
        </p:nvSpPr>
        <p:spPr bwMode="auto">
          <a:xfrm>
            <a:off x="-180975" y="0"/>
            <a:ext cx="97218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 февраля 2014 г. член фракции «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Батькивщина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alt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Яворивский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внес в Верховную Раду Украины законопроект, предлагающий отменить норму об ответственности за выражение собственного мнения о преступлениях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фашизма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7812360" y="6535066"/>
            <a:ext cx="158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itar-tass.com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Рисунок 3" descr="2758ef617c6390984647efd47f7536c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1403350" y="0"/>
            <a:ext cx="71290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 февраля 2014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Верховная Рада Украины признала утратившим силу закон «Об основах государственной языковой политики» от 3 июля 2012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7812360" y="6543279"/>
            <a:ext cx="158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itar-tass.com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3" descr="ПФФ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4"/>
          <p:cNvSpPr txBox="1">
            <a:spLocks noChangeArrowheads="1"/>
          </p:cNvSpPr>
          <p:nvPr/>
        </p:nvSpPr>
        <p:spPr bwMode="auto">
          <a:xfrm>
            <a:off x="5436096" y="0"/>
            <a:ext cx="3707904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 марта 2014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Официальный представитель МИД Украины                    Е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Перебийнос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сообщил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что русские не являются коренным народом Украины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не </a:t>
            </a: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имеют права на самоопределение на украинской 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территории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4" name="TextBox 5"/>
          <p:cNvSpPr txBox="1">
            <a:spLocks noChangeArrowheads="1"/>
          </p:cNvSpPr>
          <p:nvPr/>
        </p:nvSpPr>
        <p:spPr bwMode="auto">
          <a:xfrm>
            <a:off x="7740352" y="6555641"/>
            <a:ext cx="158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itar-tass.com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Рисунок 3" descr="георгиевская ленточ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4"/>
          <p:cNvSpPr txBox="1">
            <a:spLocks noChangeArrowheads="1"/>
          </p:cNvSpPr>
          <p:nvPr/>
        </p:nvSpPr>
        <p:spPr bwMode="auto">
          <a:xfrm>
            <a:off x="1403648" y="0"/>
            <a:ext cx="751175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мая 2014 года народные депутаты от партии «Свободы» зарегистрировали в Верховной Раде Украины проект постановления об уголовной ответственности за публичное использование физическими лицами государственных символов Российской Федерации, непризнанных республик или георгиевских </a:t>
            </a:r>
            <a:r>
              <a:rPr lang="ru-RU" altLang="ru-RU" sz="28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лент</a:t>
            </a:r>
            <a:endParaRPr lang="ru-RU" altLang="ru-RU" sz="28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8" name="TextBox 5"/>
          <p:cNvSpPr txBox="1">
            <a:spLocks noChangeArrowheads="1"/>
          </p:cNvSpPr>
          <p:nvPr/>
        </p:nvSpPr>
        <p:spPr bwMode="auto">
          <a:xfrm>
            <a:off x="7753350" y="6433344"/>
            <a:ext cx="11176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uainside.info</a:t>
            </a:r>
            <a:endParaRPr lang="ru-RU" altLang="ru-RU" sz="16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ix. </a:t>
            </a:r>
            <a:r>
              <a:rPr lang="ru-RU" dirty="0" smtClean="0"/>
              <a:t>Право на невмешательство со стороны других государств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о недопустимости вмешательства во внутренние дела государств, об ограждении их независимости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суверенитета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резолюцией 2131 (XX) Генеральной Ассамблеи от 21 декабря 1965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 (Статья 1)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4503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563888" y="260648"/>
            <a:ext cx="55628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2014 года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населенного пункта Куйбышево украинским самолетом СУ-27 была нарушена государственная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 России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90166" y="6488668"/>
            <a:ext cx="1136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avia-mir.com</a:t>
            </a:r>
          </a:p>
        </p:txBody>
      </p:sp>
    </p:spTree>
    <p:extLst>
      <p:ext uri="{BB962C8B-B14F-4D97-AF65-F5344CB8AC3E}">
        <p14:creationId xmlns:p14="http://schemas.microsoft.com/office/powerpoint/2010/main" val="22017614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июня </a:t>
            </a:r>
            <a:r>
              <a:rPr lang="ru-RU" sz="2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года в </a:t>
            </a:r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2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населенного </a:t>
            </a:r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пункта </a:t>
            </a:r>
            <a:r>
              <a:rPr lang="ru-RU" sz="2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Куйбышево зафиксирован </a:t>
            </a:r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 </a:t>
            </a:r>
            <a:r>
              <a:rPr lang="ru-RU" sz="2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украинского </a:t>
            </a:r>
          </a:p>
          <a:p>
            <a:r>
              <a:rPr lang="ru-RU" sz="2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вертолета </a:t>
            </a:r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МИ-8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56480" y="6433211"/>
            <a:ext cx="1087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novostink.ru</a:t>
            </a:r>
          </a:p>
        </p:txBody>
      </p:sp>
    </p:spTree>
    <p:extLst>
      <p:ext uri="{BB962C8B-B14F-4D97-AF65-F5344CB8AC3E}">
        <p14:creationId xmlns:p14="http://schemas.microsoft.com/office/powerpoint/2010/main" val="380775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Жертвы пожара в Доме профсоюзов 2 мая 2014 год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1600200" y="426038"/>
            <a:ext cx="6400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n>
                  <a:solidFill>
                    <a:srgbClr val="FF0000">
                      <a:alpha val="33000"/>
                    </a:srgbClr>
                  </a:solidFill>
                </a:ln>
                <a:latin typeface="Times New Roman" pitchFamily="18" charset="0"/>
                <a:cs typeface="Times New Roman" pitchFamily="18" charset="0"/>
              </a:rPr>
              <a:t>Погибшие при пожаре в Доме Профсоюзов в Одессе </a:t>
            </a:r>
            <a:endParaRPr lang="ru-RU" altLang="ru-RU" sz="3200" b="1" dirty="0" smtClean="0">
              <a:ln>
                <a:solidFill>
                  <a:srgbClr val="FF0000">
                    <a:alpha val="33000"/>
                  </a:srgb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 smtClean="0">
                <a:ln>
                  <a:solidFill>
                    <a:srgbClr val="FF0000">
                      <a:alpha val="33000"/>
                    </a:srgbClr>
                  </a:solidFill>
                </a:ln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3200" b="1" dirty="0">
                <a:ln>
                  <a:solidFill>
                    <a:srgbClr val="FF0000">
                      <a:alpha val="33000"/>
                    </a:srgbClr>
                  </a:solidFill>
                </a:ln>
                <a:latin typeface="Times New Roman" pitchFamily="18" charset="0"/>
                <a:cs typeface="Times New Roman" pitchFamily="18" charset="0"/>
              </a:rPr>
              <a:t>мая 2014 года</a:t>
            </a: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2925715" y="3059112"/>
            <a:ext cx="1316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livejournal.com</a:t>
            </a: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7493943" y="6457056"/>
            <a:ext cx="1316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livejournal.com</a:t>
            </a:r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2949103" y="6488112"/>
            <a:ext cx="1316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livejournal.com</a:t>
            </a:r>
          </a:p>
        </p:txBody>
      </p: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7493943" y="3059112"/>
            <a:ext cx="1316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livejournal.com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5603430"/>
            <a:ext cx="37187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Погибших: 48 человек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Раненных: 214 человек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июня 2014 года два бронетранспортера украинских военных пересекли границу России в районе села Миллерово Куйбышевского района Ростовской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16768" y="6515537"/>
            <a:ext cx="1127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rusnovosti.ru</a:t>
            </a:r>
          </a:p>
        </p:txBody>
      </p:sp>
    </p:spTree>
    <p:extLst>
      <p:ext uri="{BB962C8B-B14F-4D97-AF65-F5344CB8AC3E}">
        <p14:creationId xmlns:p14="http://schemas.microsoft.com/office/powerpoint/2010/main" val="29249990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5472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июня 2014 года в Куйбышево в результате обстрела с территории Украины зафиксировано попадание пуль в частное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домовладение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666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1052736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Украина 2014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4293096"/>
            <a:ext cx="7924800" cy="142190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НАРУШЕНО более 30 СТАТЕЙ ИЗ </a:t>
            </a:r>
          </a:p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МЕЖДУНАРОДНЫХ АКТОВ (ООН)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esktop\украина%20без%20кры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369435" cy="298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0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 descr="Украинские силовики на территории Юго-востока Украины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838200" y="228600"/>
            <a:ext cx="7848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Вооруженные силы Украины во время АТО</a:t>
            </a:r>
            <a:r>
              <a:rPr lang="en-US" alt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в мае 2014 года на территории 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юго-восточных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областей Украины</a:t>
            </a:r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3518618" y="3085683"/>
            <a:ext cx="1054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pravda-tv.ru</a:t>
            </a: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8080936" y="3085684"/>
            <a:ext cx="1054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pravda-tv.ru</a:t>
            </a:r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3419872" y="6509544"/>
            <a:ext cx="11128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news.mail.ru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8022779" y="6509544"/>
            <a:ext cx="11128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news.mail.ru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 descr="Последствия минометного обстрела Славянск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1593006" y="404664"/>
            <a:ext cx="6172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Последствия минометного обстрела Славянска украинскими силовиками в начале мая 2014 года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3923928" y="3010277"/>
            <a:ext cx="5677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ria.ru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7543800" y="2971800"/>
            <a:ext cx="1159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voicesevas.ru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7884368" y="6478487"/>
            <a:ext cx="11128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news.mail.ru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3419611" y="6478488"/>
            <a:ext cx="11961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liveinternet.ru</a:t>
            </a:r>
            <a:endParaRPr lang="ru-RU" altLang="ru-RU" sz="1800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1397</TotalTime>
  <Words>2126</Words>
  <Application>Microsoft Office PowerPoint</Application>
  <PresentationFormat>Экран (4:3)</PresentationFormat>
  <Paragraphs>265</Paragraphs>
  <Slides>72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Горизонт</vt:lpstr>
      <vt:lpstr>Презентация PowerPoint</vt:lpstr>
      <vt:lpstr>Охраняемые права и свободы:</vt:lpstr>
      <vt:lpstr>I. Право на жизнь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 Запрещение пыток</vt:lpstr>
      <vt:lpstr>Презентация PowerPoint</vt:lpstr>
      <vt:lpstr>Презентация PowerPoint</vt:lpstr>
      <vt:lpstr>Презентация PowerPoint</vt:lpstr>
      <vt:lpstr>Презентация PowerPoint</vt:lpstr>
      <vt:lpstr>III. Право на свободу и личную неприкосновенность</vt:lpstr>
      <vt:lpstr>Презентация PowerPoint</vt:lpstr>
      <vt:lpstr>Презентация PowerPoint</vt:lpstr>
      <vt:lpstr>IV. Право на неприкосновенность жилища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v. Право на свободу слова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Отказано во въезде (в том числе депортировано):</vt:lpstr>
      <vt:lpstr>Презентация PowerPoint</vt:lpstr>
      <vt:lpstr>VI. Право на свободу собраний и объединений</vt:lpstr>
      <vt:lpstr>Презентация PowerPoint</vt:lpstr>
      <vt:lpstr>Презентация PowerPoint</vt:lpstr>
      <vt:lpstr>VII. Право принимать участие в ведении государственных дел, голосовать и быть избранным</vt:lpstr>
      <vt:lpstr>Принципы демократических выборов</vt:lpstr>
      <vt:lpstr>Презентация PowerPoint</vt:lpstr>
      <vt:lpstr>Агитационные материалы кандидатов не были сняты в день голосования 25 мая</vt:lpstr>
      <vt:lpstr>VIII. Равенство перед законом, запрет дискриминации. Права этнических, религиозных и языковых меньшинств</vt:lpstr>
      <vt:lpstr>Презентация PowerPoint</vt:lpstr>
      <vt:lpstr>Презентация PowerPoint</vt:lpstr>
      <vt:lpstr>Презентация PowerPoint</vt:lpstr>
      <vt:lpstr>Презентация PowerPoint</vt:lpstr>
      <vt:lpstr>ix. Право на невмешательство со стороны других государств</vt:lpstr>
      <vt:lpstr>Презентация PowerPoint</vt:lpstr>
      <vt:lpstr>Презентация PowerPoint</vt:lpstr>
      <vt:lpstr>Презентация PowerPoint</vt:lpstr>
      <vt:lpstr>Презентация PowerPoint</vt:lpstr>
      <vt:lpstr>Украина 2014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Нарушения международных актов, обеспечивающих права и свободы человека</dc:title>
  <dc:creator>Елизавета</dc:creator>
  <cp:lastModifiedBy>1</cp:lastModifiedBy>
  <cp:revision>75</cp:revision>
  <cp:lastPrinted>2014-06-10T10:56:04Z</cp:lastPrinted>
  <dcterms:created xsi:type="dcterms:W3CDTF">2014-06-07T11:41:54Z</dcterms:created>
  <dcterms:modified xsi:type="dcterms:W3CDTF">2014-06-25T19:05:17Z</dcterms:modified>
</cp:coreProperties>
</file>